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anjeevimxal@gmail.com" TargetMode="External"/><Relationship Id="rId3" Type="http://schemas.openxmlformats.org/officeDocument/2006/relationships/hyperlink" Target="https://www.linkedin.com/in/sanjeevi-b-imxal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markwise-3.preview.emergentagent.com/" TargetMode="External"/><Relationship Id="rId2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261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Paper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793790" y="3408878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Sense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5875496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 That Grades Smarter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69244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Enginnovention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181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294965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Smarter AI, Faster Grading, and Fairer Results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4423767"/>
            <a:ext cx="7556421" cy="2613898"/>
          </a:xfrm>
          <a:prstGeom prst="roundRect">
            <a:avLst>
              <a:gd name="adj" fmla="val 1302"/>
            </a:avLst>
          </a:prstGeom>
          <a:solidFill>
            <a:srgbClr val="40404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423767"/>
            <a:ext cx="3778210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650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141000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sanjeevimxal@gmail.com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4423767"/>
            <a:ext cx="3778210" cy="1306949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4423767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4650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LinkedIn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5141000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Sanjeevi B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730716"/>
            <a:ext cx="7556421" cy="1306949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730716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957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GitHub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64479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Sanjeev-imxal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553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Problem: Inefficient Grading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19493"/>
            <a:ext cx="4196358" cy="3074670"/>
          </a:xfrm>
          <a:prstGeom prst="roundRect">
            <a:avLst>
              <a:gd name="adj" fmla="val 475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519493"/>
            <a:ext cx="121920" cy="307467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Excessive 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26720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 spend too much time on manual grading, reducing time for teaching and planning.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519493"/>
            <a:ext cx="4196358" cy="3074670"/>
          </a:xfrm>
          <a:prstGeom prst="roundRect">
            <a:avLst>
              <a:gd name="adj" fmla="val 475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519493"/>
            <a:ext cx="121920" cy="307467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77678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Inconsistent Correction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62153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correction quality varies due to human factors like fatigue or mood variation.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519493"/>
            <a:ext cx="4196358" cy="3074670"/>
          </a:xfrm>
          <a:prstGeom prst="roundRect">
            <a:avLst>
              <a:gd name="adj" fmla="val 4758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519493"/>
            <a:ext cx="121920" cy="3074670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29029" y="5386268"/>
            <a:ext cx="3250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PaperSense transforms manual paper checking into intelligent auto-evaluation. AI reads, understands, and scores answers — all in seconds.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8868" y="5386268"/>
            <a:ext cx="30480" cy="1814513"/>
          </a:xfrm>
          <a:prstGeom prst="rect">
            <a:avLst/>
          </a:prstGeom>
          <a:solidFill>
            <a:srgbClr val="DCFF50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547092"/>
            <a:ext cx="8654891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PaperSense: Solution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277" y="1566743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AI-powered system that scans, reads, and evaluates handwritten answer sheets using advanced technology.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6277" y="2108716"/>
            <a:ext cx="596860" cy="596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6277" y="2954179"/>
            <a:ext cx="283464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AI-Based Evaluation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6277" y="3384352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logic for intelligent scoring.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501" y="2108716"/>
            <a:ext cx="596860" cy="5968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501" y="2954179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OCR Integration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501" y="3384352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text from handwritten sheets.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277" y="4100512"/>
            <a:ext cx="596860" cy="596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6277" y="4945975"/>
            <a:ext cx="268545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Feedback Dashboard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696277" y="5376148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detailed performance analytics.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501" y="4100512"/>
            <a:ext cx="596860" cy="596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501" y="4945975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Instant Results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501" y="5376148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scores and feedback immediately.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77" y="6092309"/>
            <a:ext cx="596860" cy="5968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96277" y="6937772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Cloud &amp; Mobile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696277" y="7367945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anytime, anywhere.</a:t>
            </a:r>
            <a:endParaRPr lang="en-US" sz="15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9501" y="6092309"/>
            <a:ext cx="596860" cy="596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39501" y="6937772"/>
            <a:ext cx="2536269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Fair &amp; Consistent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7439501" y="7367945"/>
            <a:ext cx="649462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bias-free, reliable grading.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0396180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Desirability: User Need &amp; Impact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71" y="1840825"/>
            <a:ext cx="4928592" cy="4928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71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Users: Teachers, students, and educational institutions.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683" y="1949053"/>
            <a:ext cx="3693200" cy="71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80%</a:t>
            </a:r>
            <a:endParaRPr lang="en-US" sz="5600" dirty="0"/>
          </a:p>
        </p:txBody>
      </p:sp>
      <p:sp>
        <p:nvSpPr>
          <p:cNvPr id="6" name="Text 3"/>
          <p:cNvSpPr/>
          <p:nvPr/>
        </p:nvSpPr>
        <p:spPr>
          <a:xfrm>
            <a:off x="6715482" y="2934414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Time Saved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22683" y="3489365"/>
            <a:ext cx="369320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Reduction in manual correction time.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86630" y="1949053"/>
            <a:ext cx="3693200" cy="71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100%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10679430" y="2934414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Bias-Free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186630" y="3489365"/>
            <a:ext cx="369320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 and consistent scoring.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22683" y="4079438"/>
            <a:ext cx="3248978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Benefits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222683" y="4702135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evaluates handwritten answers instantly.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22683" y="5124331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instant feedback and analytics.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547485" y="5714405"/>
            <a:ext cx="733234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“It transformed evaluation — faster, fairer, and smarter.” – Faculty Pilot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22683" y="5714405"/>
            <a:ext cx="30480" cy="346472"/>
          </a:xfrm>
          <a:prstGeom prst="rect">
            <a:avLst/>
          </a:prstGeom>
          <a:solidFill>
            <a:srgbClr val="DCFF50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649" y="339447"/>
            <a:ext cx="424481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Feasibility &amp; Viability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0649" y="1031558"/>
            <a:ext cx="428291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Feasibility: Can We Build It?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430649" y="1462088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solution is fully feasible using free, open-source tools.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0649" y="1782008"/>
            <a:ext cx="193714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 Stack Highlights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0649" y="2097286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Python, Flask/FastAPI, Streamlit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0649" y="2337197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Tesseract OCR &amp; Hugging Face NLP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0649" y="2577108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Firebase/MongoDB for data</a:t>
            </a:r>
            <a:endParaRPr lang="en-US" sz="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649" y="2912388"/>
            <a:ext cx="6734413" cy="410789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92803" y="3715477"/>
            <a:ext cx="1534798" cy="2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Upload</a:t>
            </a:r>
            <a:endParaRPr lang="en-US" sz="13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621" y="4329033"/>
            <a:ext cx="363454" cy="36345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67832" y="5536608"/>
            <a:ext cx="1534797" cy="20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OCR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298" y="4550626"/>
            <a:ext cx="363454" cy="363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975697" y="3911401"/>
            <a:ext cx="1584659" cy="2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NLP</a:t>
            </a:r>
            <a:endParaRPr lang="en-US" sz="13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2266" y="4772219"/>
            <a:ext cx="363454" cy="36345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39595" y="6012619"/>
            <a:ext cx="1534797" cy="20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 Scoring</a:t>
            </a:r>
            <a:endParaRPr lang="en-US" sz="13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1121" y="4993812"/>
            <a:ext cx="363454" cy="3634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01866" y="4339255"/>
            <a:ext cx="1534797" cy="2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Dashboard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3916" y="5231761"/>
            <a:ext cx="363454" cy="36345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72958" y="1031558"/>
            <a:ext cx="428291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Viability: Is It Sustainable?</a:t>
            </a:r>
            <a:endParaRPr lang="en-US" sz="1900" dirty="0"/>
          </a:p>
        </p:txBody>
      </p:sp>
      <p:sp>
        <p:nvSpPr>
          <p:cNvPr id="21" name="Text 13"/>
          <p:cNvSpPr/>
          <p:nvPr/>
        </p:nvSpPr>
        <p:spPr>
          <a:xfrm>
            <a:off x="7472958" y="1462088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Dual-impact model focusing on social good and SaaS revenue.</a:t>
            </a:r>
            <a:endParaRPr lang="en-US" sz="950" dirty="0"/>
          </a:p>
        </p:txBody>
      </p:sp>
      <p:sp>
        <p:nvSpPr>
          <p:cNvPr id="22" name="Text 14"/>
          <p:cNvSpPr/>
          <p:nvPr/>
        </p:nvSpPr>
        <p:spPr>
          <a:xfrm>
            <a:off x="10083165" y="2597229"/>
            <a:ext cx="1513761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$25B+</a:t>
            </a:r>
            <a:endParaRPr lang="en-US" sz="240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7073" y="1828086"/>
            <a:ext cx="1846064" cy="184606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0071021" y="3827859"/>
            <a:ext cx="153828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Market Size</a:t>
            </a:r>
            <a:endParaRPr lang="en-US" sz="1200" dirty="0"/>
          </a:p>
        </p:txBody>
      </p:sp>
      <p:sp>
        <p:nvSpPr>
          <p:cNvPr id="25" name="Text 16"/>
          <p:cNvSpPr/>
          <p:nvPr/>
        </p:nvSpPr>
        <p:spPr>
          <a:xfrm>
            <a:off x="7472958" y="4143137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EdTech assessment market.</a:t>
            </a:r>
            <a:endParaRPr lang="en-US" sz="950" dirty="0"/>
          </a:p>
        </p:txBody>
      </p:sp>
      <p:sp>
        <p:nvSpPr>
          <p:cNvPr id="26" name="Text 17"/>
          <p:cNvSpPr/>
          <p:nvPr/>
        </p:nvSpPr>
        <p:spPr>
          <a:xfrm>
            <a:off x="10083165" y="5386030"/>
            <a:ext cx="1513761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1.5B</a:t>
            </a:r>
            <a:endParaRPr lang="en-US" sz="2400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7073" y="4616887"/>
            <a:ext cx="1846064" cy="1846064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0071021" y="6616660"/>
            <a:ext cx="153828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Exams/Year</a:t>
            </a:r>
            <a:endParaRPr lang="en-US" sz="1200" dirty="0"/>
          </a:p>
        </p:txBody>
      </p:sp>
      <p:sp>
        <p:nvSpPr>
          <p:cNvPr id="29" name="Text 19"/>
          <p:cNvSpPr/>
          <p:nvPr/>
        </p:nvSpPr>
        <p:spPr>
          <a:xfrm>
            <a:off x="7472958" y="6931938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handwritten exams annually.</a:t>
            </a:r>
            <a:endParaRPr lang="en-US" sz="950" dirty="0"/>
          </a:p>
        </p:txBody>
      </p:sp>
      <p:sp>
        <p:nvSpPr>
          <p:cNvPr id="30" name="Text 20"/>
          <p:cNvSpPr/>
          <p:nvPr/>
        </p:nvSpPr>
        <p:spPr>
          <a:xfrm>
            <a:off x="7472958" y="7267218"/>
            <a:ext cx="1538287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Model</a:t>
            </a:r>
            <a:endParaRPr lang="en-US" sz="1200" dirty="0"/>
          </a:p>
        </p:txBody>
      </p:sp>
      <p:sp>
        <p:nvSpPr>
          <p:cNvPr id="31" name="Text 21"/>
          <p:cNvSpPr/>
          <p:nvPr/>
        </p:nvSpPr>
        <p:spPr>
          <a:xfrm>
            <a:off x="7472958" y="7582495"/>
            <a:ext cx="67344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Freemium for small institutes; paid enterprise plans. Extendable to forms and surveys.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981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Prototype &amp; Demo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3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have a functional prototype demonstrating key interactions and real-time scoring.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44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 Link: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https://markwise-3.preview.emergentagent.com/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3918466"/>
            <a:ext cx="4221599" cy="272188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60" y="3918466"/>
            <a:ext cx="4221599" cy="272188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510" y="3918466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Roadmap: From Prototype to Product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50211" y="245078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419731" y="2690693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2092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735758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Built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57586" y="3019068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 prototype completed.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419731" y="4075509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005739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735758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1 Week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57586" y="4403884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full application development.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419731" y="5460325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390555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DCFF50"/>
          </a:solidFill>
          <a:ln/>
        </p:spPr>
      </p:sp>
      <p:sp>
        <p:nvSpPr>
          <p:cNvPr id="15" name="Text 12"/>
          <p:cNvSpPr/>
          <p:nvPr/>
        </p:nvSpPr>
        <p:spPr>
          <a:xfrm>
            <a:off x="735758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60 Days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357586" y="5788700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Pilot program launch in schools/colleges.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419731" y="6845141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77537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DCFF50"/>
          </a:solidFill>
          <a:ln/>
        </p:spPr>
      </p:sp>
      <p:sp>
        <p:nvSpPr>
          <p:cNvPr id="19" name="Text 16"/>
          <p:cNvSpPr/>
          <p:nvPr/>
        </p:nvSpPr>
        <p:spPr>
          <a:xfrm>
            <a:off x="735758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Long-Term Vision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357586" y="7173516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competitive and university-level exams.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1385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Meet Team Enginnovention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1853" y="2624495"/>
            <a:ext cx="3697129" cy="1687235"/>
          </a:xfrm>
          <a:prstGeom prst="roundRect">
            <a:avLst>
              <a:gd name="adj" fmla="val 8671"/>
            </a:avLst>
          </a:prstGeom>
          <a:solidFill>
            <a:srgbClr val="212121"/>
          </a:solidFill>
          <a:ln/>
        </p:spPr>
      </p:sp>
      <p:sp>
        <p:nvSpPr>
          <p:cNvPr id="5" name="Shape 2"/>
          <p:cNvSpPr/>
          <p:nvPr/>
        </p:nvSpPr>
        <p:spPr>
          <a:xfrm>
            <a:off x="6251853" y="2594015"/>
            <a:ext cx="3697129" cy="121920"/>
          </a:xfrm>
          <a:prstGeom prst="roundRect">
            <a:avLst>
              <a:gd name="adj" fmla="val 26910"/>
            </a:avLst>
          </a:prstGeom>
          <a:solidFill>
            <a:srgbClr val="DCFF50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296477"/>
            <a:ext cx="656153" cy="656153"/>
          </a:xfrm>
          <a:prstGeom prst="roundRect">
            <a:avLst>
              <a:gd name="adj" fmla="val 139358"/>
            </a:avLst>
          </a:prstGeom>
          <a:solidFill>
            <a:srgbClr val="DCFF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151" y="2493288"/>
            <a:ext cx="262414" cy="2624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01051" y="3171230"/>
            <a:ext cx="3198733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Sanjeevi B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6501051" y="3712607"/>
            <a:ext cx="319873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Lead, Backend, Logic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0167699" y="2624495"/>
            <a:ext cx="3697248" cy="1687235"/>
          </a:xfrm>
          <a:prstGeom prst="roundRect">
            <a:avLst>
              <a:gd name="adj" fmla="val 8671"/>
            </a:avLst>
          </a:prstGeom>
          <a:solidFill>
            <a:srgbClr val="212121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7699" y="2594015"/>
            <a:ext cx="3697248" cy="121920"/>
          </a:xfrm>
          <a:prstGeom prst="roundRect">
            <a:avLst>
              <a:gd name="adj" fmla="val 26910"/>
            </a:avLst>
          </a:prstGeom>
          <a:solidFill>
            <a:srgbClr val="DCFF50"/>
          </a:solidFill>
          <a:ln/>
        </p:spPr>
      </p:sp>
      <p:sp>
        <p:nvSpPr>
          <p:cNvPr id="12" name="Shape 8"/>
          <p:cNvSpPr/>
          <p:nvPr/>
        </p:nvSpPr>
        <p:spPr>
          <a:xfrm>
            <a:off x="11688187" y="2296477"/>
            <a:ext cx="656153" cy="656153"/>
          </a:xfrm>
          <a:prstGeom prst="roundRect">
            <a:avLst>
              <a:gd name="adj" fmla="val 139358"/>
            </a:avLst>
          </a:prstGeom>
          <a:solidFill>
            <a:srgbClr val="DCFF5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4997" y="2493288"/>
            <a:ext cx="262414" cy="2624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6897" y="3171230"/>
            <a:ext cx="3198852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Karthik B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0416897" y="3712607"/>
            <a:ext cx="319885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Frontend, Graphics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6251853" y="4858464"/>
            <a:ext cx="7613094" cy="1687235"/>
          </a:xfrm>
          <a:prstGeom prst="roundRect">
            <a:avLst>
              <a:gd name="adj" fmla="val 8671"/>
            </a:avLst>
          </a:prstGeom>
          <a:solidFill>
            <a:srgbClr val="212121"/>
          </a:solidFill>
          <a:ln/>
        </p:spPr>
      </p:sp>
      <p:sp>
        <p:nvSpPr>
          <p:cNvPr id="17" name="Shape 12"/>
          <p:cNvSpPr/>
          <p:nvPr/>
        </p:nvSpPr>
        <p:spPr>
          <a:xfrm>
            <a:off x="6251853" y="4827984"/>
            <a:ext cx="7613094" cy="121920"/>
          </a:xfrm>
          <a:prstGeom prst="roundRect">
            <a:avLst>
              <a:gd name="adj" fmla="val 26910"/>
            </a:avLst>
          </a:prstGeom>
          <a:solidFill>
            <a:srgbClr val="DCFF50"/>
          </a:solidFill>
          <a:ln/>
        </p:spPr>
      </p:sp>
      <p:sp>
        <p:nvSpPr>
          <p:cNvPr id="18" name="Shape 13"/>
          <p:cNvSpPr/>
          <p:nvPr/>
        </p:nvSpPr>
        <p:spPr>
          <a:xfrm>
            <a:off x="9730323" y="4530447"/>
            <a:ext cx="656153" cy="656153"/>
          </a:xfrm>
          <a:prstGeom prst="roundRect">
            <a:avLst>
              <a:gd name="adj" fmla="val 139358"/>
            </a:avLst>
          </a:prstGeom>
          <a:solidFill>
            <a:srgbClr val="DCFF50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7134" y="4727257"/>
            <a:ext cx="262414" cy="2624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01051" y="5405199"/>
            <a:ext cx="3280886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Dinesh Kumar</a:t>
            </a:r>
            <a:endParaRPr lang="en-US" sz="2550" dirty="0"/>
          </a:p>
        </p:txBody>
      </p:sp>
      <p:sp>
        <p:nvSpPr>
          <p:cNvPr id="21" name="Text 15"/>
          <p:cNvSpPr/>
          <p:nvPr/>
        </p:nvSpPr>
        <p:spPr>
          <a:xfrm>
            <a:off x="6501051" y="5946577"/>
            <a:ext cx="7114699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DevOps, AI Scaling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6579870" y="7037665"/>
            <a:ext cx="7285077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Ethos: “Teamwork makes everything a cup of tea.”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6251853" y="6791682"/>
            <a:ext cx="30480" cy="841891"/>
          </a:xfrm>
          <a:prstGeom prst="rect">
            <a:avLst/>
          </a:prstGeom>
          <a:solidFill>
            <a:srgbClr val="DCFF50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528" y="474226"/>
            <a:ext cx="7244120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Ask: Support for Scaling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528" y="1444109"/>
            <a:ext cx="258699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Mentorship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3528" y="1939885"/>
            <a:ext cx="41948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 refinement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528" y="2276118"/>
            <a:ext cx="419481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architecture design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28" y="2746058"/>
            <a:ext cx="4194810" cy="41948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26725" y="1444109"/>
            <a:ext cx="258699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Funding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26725" y="1939885"/>
            <a:ext cx="4193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deployment costs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226725" y="2276118"/>
            <a:ext cx="4193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resources for OCR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226725" y="2612350"/>
            <a:ext cx="4193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testing</a:t>
            </a:r>
            <a:endParaRPr lang="en-US" sz="13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25" y="3082290"/>
            <a:ext cx="4193381" cy="41933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848493" y="1444109"/>
            <a:ext cx="258699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Partnerships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848493" y="1939885"/>
            <a:ext cx="4193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EdTech firms for integration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9848493" y="2276118"/>
            <a:ext cx="4193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Educational institutions for pilot programs</a:t>
            </a:r>
            <a:endParaRPr lang="en-US" sz="13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493" y="2746058"/>
            <a:ext cx="4193381" cy="4193381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03528" y="7663577"/>
            <a:ext cx="13423344" cy="732830"/>
          </a:xfrm>
          <a:prstGeom prst="roundRect">
            <a:avLst>
              <a:gd name="adj" fmla="val 3530"/>
            </a:avLst>
          </a:prstGeom>
          <a:solidFill>
            <a:srgbClr val="3D4D0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0" y="7918728"/>
            <a:ext cx="215503" cy="1724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63836" y="7879080"/>
            <a:ext cx="1269063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also seek feedback on ethics, fairness, and performance metrics.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2025-10-21T17:00:08Z</dcterms:created>
  <dcterms:modified xsi:type="dcterms:W3CDTF">2025-10-21T17:00:08Z</dcterms:modified>
</cp:coreProperties>
</file>